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7" r:id="rId6"/>
    <p:sldId id="275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6" r:id="rId15"/>
    <p:sldId id="286" r:id="rId16"/>
    <p:sldId id="277" r:id="rId17"/>
    <p:sldId id="278" r:id="rId18"/>
    <p:sldId id="279" r:id="rId19"/>
    <p:sldId id="287" r:id="rId20"/>
    <p:sldId id="280" r:id="rId21"/>
    <p:sldId id="281" r:id="rId22"/>
    <p:sldId id="282" r:id="rId23"/>
    <p:sldId id="288" r:id="rId24"/>
    <p:sldId id="283" r:id="rId25"/>
    <p:sldId id="284" r:id="rId26"/>
    <p:sldId id="285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FFCC"/>
    <a:srgbClr val="CC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8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Absolute </a:t>
            </a:r>
            <a:r>
              <a:rPr lang="en-US" dirty="0"/>
              <a:t>V</a:t>
            </a:r>
            <a:r>
              <a:rPr lang="en-US" dirty="0" smtClean="0"/>
              <a:t>alue Equations and Inequalities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3 Lesson 7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3867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6837765"/>
                  </p:ext>
                </p:extLst>
              </p:nvPr>
            </p:nvGraphicFramePr>
            <p:xfrm>
              <a:off x="381000" y="1123950"/>
              <a:ext cx="845820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𝟏𝟑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=−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/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𝟏𝟑</m:t>
                                        </m:r>
                                        <m:r>
                                          <a:rPr lang="en-US" sz="1600" b="1" i="1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/</m:t>
                                        </m:r>
                                        <m:r>
                                          <a:rPr lang="en-US" sz="1600" b="1" i="1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𝟕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6837765"/>
                  </p:ext>
                </p:extLst>
              </p:nvPr>
            </p:nvGraphicFramePr>
            <p:xfrm>
              <a:off x="381000" y="1123950"/>
              <a:ext cx="845820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3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1368219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 flipH="1">
              <a:off x="3201120" y="764507"/>
              <a:ext cx="130175" cy="130022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315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4537925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4537925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8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0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1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66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1323018" y="2800350"/>
            <a:ext cx="1612149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4572000" y="44005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086600" y="4400550"/>
            <a:ext cx="100584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3413988"/>
                  </p:ext>
                </p:extLst>
              </p:nvPr>
            </p:nvGraphicFramePr>
            <p:xfrm>
              <a:off x="381000" y="1123950"/>
              <a:ext cx="84582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𝒐𝒓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𝟗</m:t>
                              </m:r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𝟗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𝟗</m:t>
                              </m:r>
                            </m:oMath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18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18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𝟏𝟓</m:t>
                              </m:r>
                            </m:oMath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𝟐𝟎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3413988"/>
                  </p:ext>
                </p:extLst>
              </p:nvPr>
            </p:nvGraphicFramePr>
            <p:xfrm>
              <a:off x="381000" y="1123950"/>
              <a:ext cx="8458200" cy="3657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9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9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78" t="-375000" r="-146797" b="-5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5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375000" b="-551667"/>
                          </a:stretch>
                        </a:blip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78" t="-475000" r="-146797" b="-4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4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45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3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35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2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251667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16667" r="-99758" b="-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16667" b="-67778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92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92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1698951" y="766902"/>
              <a:ext cx="130629" cy="13054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 flipH="1">
              <a:off x="4123957" y="767428"/>
              <a:ext cx="130175" cy="130022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90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4248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9318044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𝒐𝒓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𝟏𝟎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𝟐𝟎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9318044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375000" b="-5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8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8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1698951" y="766902"/>
              <a:ext cx="130629" cy="13054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 flipH="1">
              <a:off x="4123957" y="767428"/>
              <a:ext cx="130175" cy="130022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624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86200" y="2656114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86200" y="38519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ABSOLUTE VALUE EQUATIONS AND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lv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cs typeface="Times New Roman"/>
                  </a:rPr>
                  <a:t>B.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ABSOLUTE VALUE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  <a:r>
                  <a:rPr lang="en-US" sz="2400" b="1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When solving inequalities of the form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, we need to find the </a:t>
                </a:r>
                <a:r>
                  <a:rPr lang="en-US" sz="2400" b="1" dirty="0"/>
                  <a:t>Intersection</a:t>
                </a:r>
                <a:r>
                  <a:rPr lang="en-US" sz="2400" dirty="0"/>
                  <a:t> of these cases: </a:t>
                </a:r>
              </a:p>
              <a:p>
                <a:pPr marL="457200" lvl="1" indent="0">
                  <a:buNone/>
                </a:pPr>
                <a:r>
                  <a:rPr lang="en-US" sz="2400" dirty="0" smtClean="0"/>
                  <a:t>a.  The </a:t>
                </a:r>
                <a:r>
                  <a:rPr lang="en-US" sz="2400" dirty="0"/>
                  <a:t>value inside the absolute value symbols is </a:t>
                </a:r>
                <a:r>
                  <a:rPr lang="en-US" sz="2400" b="1" dirty="0"/>
                  <a:t>less than the positive value of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&lt;</m:t>
                      </m:r>
                      <m:r>
                        <a:rPr lang="en-US" sz="2400" b="1" i="1">
                          <a:latin typeface="Cambria Math"/>
                        </a:rPr>
                        <m:t>𝒏</m:t>
                      </m:r>
                    </m:oMath>
                  </m:oMathPara>
                </a14:m>
                <a:endParaRPr lang="en-US" sz="2400" dirty="0"/>
              </a:p>
              <a:p>
                <a:pPr marL="457200" lvl="1" indent="0">
                  <a:buNone/>
                </a:pPr>
                <a:r>
                  <a:rPr lang="en-US" sz="2400" dirty="0" smtClean="0"/>
                  <a:t>b.  The </a:t>
                </a:r>
                <a:r>
                  <a:rPr lang="en-US" sz="2400" dirty="0"/>
                  <a:t>value inside the absolute value symbols is </a:t>
                </a:r>
                <a:r>
                  <a:rPr lang="en-US" sz="2400" b="1" dirty="0"/>
                  <a:t>greater than the negative value of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&gt;−</m:t>
                      </m:r>
                      <m:r>
                        <a:rPr lang="en-US" sz="2400" b="1" i="1">
                          <a:latin typeface="Cambria Math"/>
                        </a:rPr>
                        <m:t>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33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79320" y="1184910"/>
            <a:ext cx="4754880" cy="5486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2179320" y="2480310"/>
            <a:ext cx="4754880" cy="5486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ABSOLUTE VALUE EQUATIONS AND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lv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cs typeface="Times New Roman"/>
                  </a:rPr>
                  <a:t>B.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ABSOLUTE VALUE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  <a:r>
                  <a:rPr lang="en-US" sz="2400" b="1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 smtClean="0"/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, then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&lt;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&gt;−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  <a:p>
                <a:pPr marL="0" indent="0">
                  <a:buNone/>
                </a:pPr>
                <a:r>
                  <a:rPr lang="en-US" sz="2400" dirty="0"/>
                  <a:t>It also applies for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≤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b="1" dirty="0"/>
                  <a:t>: </a:t>
                </a: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≤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, then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≤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≥−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96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644731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644731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914400" y="1581150"/>
            <a:ext cx="7315200" cy="670130"/>
            <a:chOff x="525502" y="1350988"/>
            <a:chExt cx="4572000" cy="418773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25502" y="1500787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036636" y="1358213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357892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688223" y="1369049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017647" y="1370855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337995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664696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991398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225"/>
            <p:cNvSpPr txBox="1"/>
            <p:nvPr/>
          </p:nvSpPr>
          <p:spPr>
            <a:xfrm>
              <a:off x="1649056" y="1629909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" name="Text Box 225"/>
            <p:cNvSpPr txBox="1"/>
            <p:nvPr/>
          </p:nvSpPr>
          <p:spPr>
            <a:xfrm>
              <a:off x="1978430" y="1632601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" name="Text Box 225"/>
            <p:cNvSpPr txBox="1"/>
            <p:nvPr/>
          </p:nvSpPr>
          <p:spPr>
            <a:xfrm>
              <a:off x="229873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262629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2951124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1289691" y="1627531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968499" y="162123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311746" y="1359116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38447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225"/>
            <p:cNvSpPr txBox="1"/>
            <p:nvPr/>
          </p:nvSpPr>
          <p:spPr>
            <a:xfrm>
              <a:off x="3271760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599253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3964241" y="1357309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290942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 Box 225"/>
            <p:cNvSpPr txBox="1"/>
            <p:nvPr/>
          </p:nvSpPr>
          <p:spPr>
            <a:xfrm>
              <a:off x="3924928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4249699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611290" y="1350988"/>
              <a:ext cx="0" cy="256468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 Box 225"/>
            <p:cNvSpPr txBox="1"/>
            <p:nvPr/>
          </p:nvSpPr>
          <p:spPr>
            <a:xfrm>
              <a:off x="4570840" y="1611492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47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4572000" y="31813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2057400" y="31813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6659321"/>
                  </p:ext>
                </p:extLst>
              </p:nvPr>
            </p:nvGraphicFramePr>
            <p:xfrm>
              <a:off x="381000" y="1123950"/>
              <a:ext cx="845820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6659321"/>
                  </p:ext>
                </p:extLst>
              </p:nvPr>
            </p:nvGraphicFramePr>
            <p:xfrm>
              <a:off x="381000" y="1123950"/>
              <a:ext cx="845820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5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914400" y="1581150"/>
            <a:ext cx="7315200" cy="670130"/>
            <a:chOff x="525502" y="1350988"/>
            <a:chExt cx="4572000" cy="418773"/>
          </a:xfrm>
        </p:grpSpPr>
        <p:cxnSp>
          <p:nvCxnSpPr>
            <p:cNvPr id="70" name="Straight Connector 69"/>
            <p:cNvCxnSpPr/>
            <p:nvPr/>
          </p:nvCxnSpPr>
          <p:spPr>
            <a:xfrm>
              <a:off x="525502" y="1500787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036636" y="1358213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357892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688223" y="1369049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017647" y="1370855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337995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664696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991398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 Box 225"/>
            <p:cNvSpPr txBox="1"/>
            <p:nvPr/>
          </p:nvSpPr>
          <p:spPr>
            <a:xfrm>
              <a:off x="1649056" y="1629909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Text Box 225"/>
            <p:cNvSpPr txBox="1"/>
            <p:nvPr/>
          </p:nvSpPr>
          <p:spPr>
            <a:xfrm>
              <a:off x="1978430" y="1632601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0" name="Text Box 225"/>
            <p:cNvSpPr txBox="1"/>
            <p:nvPr/>
          </p:nvSpPr>
          <p:spPr>
            <a:xfrm>
              <a:off x="229873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1" name="Text Box 225"/>
            <p:cNvSpPr txBox="1"/>
            <p:nvPr/>
          </p:nvSpPr>
          <p:spPr>
            <a:xfrm>
              <a:off x="262629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Text Box 225"/>
            <p:cNvSpPr txBox="1"/>
            <p:nvPr/>
          </p:nvSpPr>
          <p:spPr>
            <a:xfrm>
              <a:off x="2951124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1289691" y="1627531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968499" y="162123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>
              <a:off x="3311746" y="1359116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3638447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 Box 225"/>
            <p:cNvSpPr txBox="1"/>
            <p:nvPr/>
          </p:nvSpPr>
          <p:spPr>
            <a:xfrm>
              <a:off x="3271760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3599253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9" name="Straight Connector 88"/>
            <p:cNvCxnSpPr/>
            <p:nvPr/>
          </p:nvCxnSpPr>
          <p:spPr>
            <a:xfrm>
              <a:off x="3964241" y="1357309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4290942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 Box 225"/>
            <p:cNvSpPr txBox="1"/>
            <p:nvPr/>
          </p:nvSpPr>
          <p:spPr>
            <a:xfrm>
              <a:off x="3924928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2" name="Text Box 225"/>
            <p:cNvSpPr txBox="1"/>
            <p:nvPr/>
          </p:nvSpPr>
          <p:spPr>
            <a:xfrm>
              <a:off x="4249699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4611290" y="1350988"/>
              <a:ext cx="0" cy="256468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>
              <a:stCxn id="97" idx="2"/>
              <a:endCxn id="96" idx="6"/>
            </p:cNvCxnSpPr>
            <p:nvPr/>
          </p:nvCxnSpPr>
          <p:spPr>
            <a:xfrm>
              <a:off x="3036927" y="1499850"/>
              <a:ext cx="1203325" cy="142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 Box 225"/>
            <p:cNvSpPr txBox="1"/>
            <p:nvPr/>
          </p:nvSpPr>
          <p:spPr>
            <a:xfrm>
              <a:off x="4570840" y="1611492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 flipH="1">
              <a:off x="4240252" y="1435079"/>
              <a:ext cx="130681" cy="12982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 flipH="1">
              <a:off x="2906752" y="1435079"/>
              <a:ext cx="130175" cy="12954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665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3867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544663"/>
                  </p:ext>
                </p:extLst>
              </p:nvPr>
            </p:nvGraphicFramePr>
            <p:xfrm>
              <a:off x="381000" y="1123950"/>
              <a:ext cx="845820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544663"/>
                  </p:ext>
                </p:extLst>
              </p:nvPr>
            </p:nvGraphicFramePr>
            <p:xfrm>
              <a:off x="381000" y="1123950"/>
              <a:ext cx="845820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914400" y="1581150"/>
            <a:ext cx="7315200" cy="670130"/>
            <a:chOff x="525502" y="1350988"/>
            <a:chExt cx="4572000" cy="418773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525502" y="1500787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036636" y="1358213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357892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688223" y="1369049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2017647" y="1370855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337995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664696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991398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 Box 225"/>
            <p:cNvSpPr txBox="1"/>
            <p:nvPr/>
          </p:nvSpPr>
          <p:spPr>
            <a:xfrm>
              <a:off x="1649056" y="1629909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1" name="Text Box 225"/>
            <p:cNvSpPr txBox="1"/>
            <p:nvPr/>
          </p:nvSpPr>
          <p:spPr>
            <a:xfrm>
              <a:off x="1978430" y="1632601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2" name="Text Box 225"/>
            <p:cNvSpPr txBox="1"/>
            <p:nvPr/>
          </p:nvSpPr>
          <p:spPr>
            <a:xfrm>
              <a:off x="229873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3" name="Text Box 225"/>
            <p:cNvSpPr txBox="1"/>
            <p:nvPr/>
          </p:nvSpPr>
          <p:spPr>
            <a:xfrm>
              <a:off x="262629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4" name="Text Box 225"/>
            <p:cNvSpPr txBox="1"/>
            <p:nvPr/>
          </p:nvSpPr>
          <p:spPr>
            <a:xfrm>
              <a:off x="2951124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1289691" y="1627531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968499" y="162123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3311746" y="1359116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638447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 Box 225"/>
            <p:cNvSpPr txBox="1"/>
            <p:nvPr/>
          </p:nvSpPr>
          <p:spPr>
            <a:xfrm>
              <a:off x="3271760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3599253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3964241" y="1357309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4290942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 Box 225"/>
            <p:cNvSpPr txBox="1"/>
            <p:nvPr/>
          </p:nvSpPr>
          <p:spPr>
            <a:xfrm>
              <a:off x="3924928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4" name="Text Box 225"/>
            <p:cNvSpPr txBox="1"/>
            <p:nvPr/>
          </p:nvSpPr>
          <p:spPr>
            <a:xfrm>
              <a:off x="4249699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4611290" y="1350988"/>
              <a:ext cx="0" cy="256468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69" idx="2"/>
              <a:endCxn id="68" idx="6"/>
            </p:cNvCxnSpPr>
            <p:nvPr/>
          </p:nvCxnSpPr>
          <p:spPr>
            <a:xfrm>
              <a:off x="3036927" y="1499850"/>
              <a:ext cx="1203325" cy="142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 Box 225"/>
            <p:cNvSpPr txBox="1"/>
            <p:nvPr/>
          </p:nvSpPr>
          <p:spPr>
            <a:xfrm>
              <a:off x="4570840" y="1611492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 flipH="1">
              <a:off x="4240252" y="1435079"/>
              <a:ext cx="130681" cy="12982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 flipH="1">
              <a:off x="2906752" y="1435079"/>
              <a:ext cx="130175" cy="12954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806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3867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7431494"/>
                  </p:ext>
                </p:extLst>
              </p:nvPr>
            </p:nvGraphicFramePr>
            <p:xfrm>
              <a:off x="381000" y="1123950"/>
              <a:ext cx="845820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7431494"/>
                  </p:ext>
                </p:extLst>
              </p:nvPr>
            </p:nvGraphicFramePr>
            <p:xfrm>
              <a:off x="381000" y="1123950"/>
              <a:ext cx="845820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914400" y="1581150"/>
            <a:ext cx="7315200" cy="670130"/>
            <a:chOff x="525502" y="1350988"/>
            <a:chExt cx="4572000" cy="418773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525502" y="1500787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036636" y="1358213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357892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688223" y="1369049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2017647" y="1370855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337995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664696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991398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 Box 225"/>
            <p:cNvSpPr txBox="1"/>
            <p:nvPr/>
          </p:nvSpPr>
          <p:spPr>
            <a:xfrm>
              <a:off x="1649056" y="1629909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1" name="Text Box 225"/>
            <p:cNvSpPr txBox="1"/>
            <p:nvPr/>
          </p:nvSpPr>
          <p:spPr>
            <a:xfrm>
              <a:off x="1978430" y="1632601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2" name="Text Box 225"/>
            <p:cNvSpPr txBox="1"/>
            <p:nvPr/>
          </p:nvSpPr>
          <p:spPr>
            <a:xfrm>
              <a:off x="229873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3" name="Text Box 225"/>
            <p:cNvSpPr txBox="1"/>
            <p:nvPr/>
          </p:nvSpPr>
          <p:spPr>
            <a:xfrm>
              <a:off x="262629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4" name="Text Box 225"/>
            <p:cNvSpPr txBox="1"/>
            <p:nvPr/>
          </p:nvSpPr>
          <p:spPr>
            <a:xfrm>
              <a:off x="2951124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1289691" y="1627531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968499" y="162123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3311746" y="1359116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3638447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 Box 225"/>
            <p:cNvSpPr txBox="1"/>
            <p:nvPr/>
          </p:nvSpPr>
          <p:spPr>
            <a:xfrm>
              <a:off x="3271760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3599253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3964241" y="1357309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4290942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 Box 225"/>
            <p:cNvSpPr txBox="1"/>
            <p:nvPr/>
          </p:nvSpPr>
          <p:spPr>
            <a:xfrm>
              <a:off x="3924928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4" name="Text Box 225"/>
            <p:cNvSpPr txBox="1"/>
            <p:nvPr/>
          </p:nvSpPr>
          <p:spPr>
            <a:xfrm>
              <a:off x="4249699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4611290" y="1350988"/>
              <a:ext cx="0" cy="256468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69" idx="2"/>
              <a:endCxn id="68" idx="6"/>
            </p:cNvCxnSpPr>
            <p:nvPr/>
          </p:nvCxnSpPr>
          <p:spPr>
            <a:xfrm>
              <a:off x="3036927" y="1499850"/>
              <a:ext cx="1203325" cy="142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 Box 225"/>
            <p:cNvSpPr txBox="1"/>
            <p:nvPr/>
          </p:nvSpPr>
          <p:spPr>
            <a:xfrm>
              <a:off x="4570840" y="1611492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 flipH="1">
              <a:off x="4240252" y="1435079"/>
              <a:ext cx="130681" cy="12982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 flipH="1">
              <a:off x="2906752" y="1435079"/>
              <a:ext cx="130175" cy="12954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848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absolute value equations and inequalities.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Absolute Value </a:t>
            </a:r>
            <a:r>
              <a:rPr lang="en-US" sz="2400" dirty="0"/>
              <a:t>E</a:t>
            </a:r>
            <a:r>
              <a:rPr lang="en-US" sz="2400" dirty="0" smtClean="0"/>
              <a:t>quations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Absolute Value </a:t>
            </a:r>
            <a:r>
              <a:rPr lang="en-US" sz="2400" dirty="0"/>
              <a:t>I</a:t>
            </a:r>
            <a:r>
              <a:rPr lang="en-US" sz="2400" dirty="0" smtClean="0"/>
              <a:t>nequalities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877170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877170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65" name="Group 64"/>
          <p:cNvGrpSpPr>
            <a:grpSpLocks noChangeAspect="1"/>
          </p:cNvGrpSpPr>
          <p:nvPr/>
        </p:nvGrpSpPr>
        <p:grpSpPr>
          <a:xfrm>
            <a:off x="914400" y="1581150"/>
            <a:ext cx="7315200" cy="662970"/>
            <a:chOff x="-64029" y="686830"/>
            <a:chExt cx="4572000" cy="414356"/>
          </a:xfrm>
        </p:grpSpPr>
        <p:cxnSp>
          <p:nvCxnSpPr>
            <p:cNvPr id="94" name="Straight Connector 93"/>
            <p:cNvCxnSpPr/>
            <p:nvPr/>
          </p:nvCxnSpPr>
          <p:spPr>
            <a:xfrm>
              <a:off x="-64029" y="829598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7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8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1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2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3" name="Straight Connector 11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297559" y="701506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6" name="Text Box 225"/>
            <p:cNvSpPr txBox="1"/>
            <p:nvPr/>
          </p:nvSpPr>
          <p:spPr>
            <a:xfrm>
              <a:off x="225781" y="962348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7" name="Straight Connector 11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 Box 228"/>
            <p:cNvSpPr txBox="1"/>
            <p:nvPr/>
          </p:nvSpPr>
          <p:spPr>
            <a:xfrm>
              <a:off x="860978" y="95337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Text Box 225"/>
            <p:cNvSpPr txBox="1"/>
            <p:nvPr/>
          </p:nvSpPr>
          <p:spPr>
            <a:xfrm>
              <a:off x="510594" y="962758"/>
              <a:ext cx="158750" cy="1365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3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4495800" y="4171950"/>
            <a:ext cx="109728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981200" y="4171950"/>
            <a:ext cx="109728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8729637"/>
                  </p:ext>
                </p:extLst>
              </p:nvPr>
            </p:nvGraphicFramePr>
            <p:xfrm>
              <a:off x="381000" y="1123950"/>
              <a:ext cx="84582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𝟏𝟎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𝟏𝟔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𝟑𝟎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𝟑𝟎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/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8729637"/>
                  </p:ext>
                </p:extLst>
              </p:nvPr>
            </p:nvGraphicFramePr>
            <p:xfrm>
              <a:off x="381000" y="1123950"/>
              <a:ext cx="84582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3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3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4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4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3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3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60000" r="-200243" b="-2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60000" r="-99758" b="-2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66667" r="-200243" b="-7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66667" r="-99758" b="-7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50000" r="-200243" b="-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50000" r="-99758" b="-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914400" y="1581150"/>
            <a:ext cx="7315200" cy="662970"/>
            <a:chOff x="-64029" y="686830"/>
            <a:chExt cx="4572000" cy="414356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-64029" y="829598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297559" y="701506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Text Box 225"/>
            <p:cNvSpPr txBox="1"/>
            <p:nvPr/>
          </p:nvSpPr>
          <p:spPr>
            <a:xfrm>
              <a:off x="225781" y="962348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 Box 228"/>
            <p:cNvSpPr txBox="1"/>
            <p:nvPr/>
          </p:nvSpPr>
          <p:spPr>
            <a:xfrm>
              <a:off x="860978" y="95337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7" name="Text Box 225"/>
            <p:cNvSpPr txBox="1"/>
            <p:nvPr/>
          </p:nvSpPr>
          <p:spPr>
            <a:xfrm>
              <a:off x="510594" y="962758"/>
              <a:ext cx="158750" cy="1365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8" name="Oval 97"/>
            <p:cNvSpPr/>
            <p:nvPr/>
          </p:nvSpPr>
          <p:spPr>
            <a:xfrm flipH="1">
              <a:off x="86097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cxnSp>
          <p:nvCxnSpPr>
            <p:cNvPr id="99" name="Straight Arrow Connector 98"/>
            <p:cNvCxnSpPr>
              <a:stCxn id="98" idx="6"/>
              <a:endCxn id="100" idx="2"/>
            </p:cNvCxnSpPr>
            <p:nvPr/>
          </p:nvCxnSpPr>
          <p:spPr>
            <a:xfrm flipV="1">
              <a:off x="860978" y="829518"/>
              <a:ext cx="2651382" cy="263"/>
            </a:xfrm>
            <a:prstGeom prst="straightConnector1">
              <a:avLst/>
            </a:prstGeom>
            <a:ln w="28575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Oval 99"/>
            <p:cNvSpPr/>
            <p:nvPr/>
          </p:nvSpPr>
          <p:spPr>
            <a:xfrm flipH="1">
              <a:off x="3382185" y="764507"/>
              <a:ext cx="130175" cy="130022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2951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4248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2434042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𝟏𝟎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𝟏𝟔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/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/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𝟏𝟔</m:t>
                                        </m:r>
                                        <m:r>
                                          <a:rPr lang="en-US" sz="1600" b="1" i="1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/</m:t>
                                        </m:r>
                                        <m:r>
                                          <a:rPr lang="en-US" sz="1600" b="1" i="1" smtClean="0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𝟔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𝟐𝟐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≰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2434042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8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914400" y="1581150"/>
            <a:ext cx="7315200" cy="662970"/>
            <a:chOff x="-64029" y="686830"/>
            <a:chExt cx="4572000" cy="414356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-64029" y="829598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297559" y="701506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225781" y="962348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228"/>
            <p:cNvSpPr txBox="1"/>
            <p:nvPr/>
          </p:nvSpPr>
          <p:spPr>
            <a:xfrm>
              <a:off x="860978" y="95337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8" name="Text Box 225"/>
            <p:cNvSpPr txBox="1"/>
            <p:nvPr/>
          </p:nvSpPr>
          <p:spPr>
            <a:xfrm>
              <a:off x="510594" y="962758"/>
              <a:ext cx="158750" cy="1365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86097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cxnSp>
          <p:nvCxnSpPr>
            <p:cNvPr id="100" name="Straight Arrow Connector 99"/>
            <p:cNvCxnSpPr>
              <a:stCxn id="99" idx="6"/>
              <a:endCxn id="101" idx="2"/>
            </p:cNvCxnSpPr>
            <p:nvPr/>
          </p:nvCxnSpPr>
          <p:spPr>
            <a:xfrm flipV="1">
              <a:off x="860978" y="829518"/>
              <a:ext cx="2651382" cy="263"/>
            </a:xfrm>
            <a:prstGeom prst="straightConnector1">
              <a:avLst/>
            </a:prstGeom>
            <a:ln w="28575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>
            <a:xfrm flipH="1">
              <a:off x="3382185" y="764507"/>
              <a:ext cx="130175" cy="130022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3919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4248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073171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𝟏𝟎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𝟏𝟔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𝟏𝟏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𝟏𝟎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𝟗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𝟑𝟎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𝟐𝟕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𝟐𝟔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𝟐𝟎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≰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073171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8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914400" y="1581150"/>
            <a:ext cx="7315200" cy="662970"/>
            <a:chOff x="-64029" y="686830"/>
            <a:chExt cx="4572000" cy="414356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-64029" y="829598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297559" y="701506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225781" y="962348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-14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228"/>
            <p:cNvSpPr txBox="1"/>
            <p:nvPr/>
          </p:nvSpPr>
          <p:spPr>
            <a:xfrm>
              <a:off x="860978" y="95337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8" name="Text Box 225"/>
            <p:cNvSpPr txBox="1"/>
            <p:nvPr/>
          </p:nvSpPr>
          <p:spPr>
            <a:xfrm>
              <a:off x="510594" y="962758"/>
              <a:ext cx="158750" cy="13652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 sz="16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86097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  <p:cxnSp>
          <p:nvCxnSpPr>
            <p:cNvPr id="100" name="Straight Arrow Connector 99"/>
            <p:cNvCxnSpPr>
              <a:stCxn id="99" idx="6"/>
              <a:endCxn id="101" idx="2"/>
            </p:cNvCxnSpPr>
            <p:nvPr/>
          </p:nvCxnSpPr>
          <p:spPr>
            <a:xfrm flipV="1">
              <a:off x="860978" y="829518"/>
              <a:ext cx="2651382" cy="263"/>
            </a:xfrm>
            <a:prstGeom prst="straightConnector1">
              <a:avLst/>
            </a:prstGeom>
            <a:ln w="28575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>
            <a:xfrm flipH="1">
              <a:off x="3382185" y="764507"/>
              <a:ext cx="130175" cy="130022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151369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6962920"/>
                  </p:ext>
                </p:extLst>
              </p:nvPr>
            </p:nvGraphicFramePr>
            <p:xfrm>
              <a:off x="381000" y="1123950"/>
              <a:ext cx="8553895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6962920"/>
                  </p:ext>
                </p:extLst>
              </p:nvPr>
            </p:nvGraphicFramePr>
            <p:xfrm>
              <a:off x="381000" y="1123950"/>
              <a:ext cx="8553895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8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0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1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09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1323018" y="2800350"/>
            <a:ext cx="1612149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4648200" y="40957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162800" y="4095750"/>
            <a:ext cx="100584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8294373"/>
                  </p:ext>
                </p:extLst>
              </p:nvPr>
            </p:nvGraphicFramePr>
            <p:xfrm>
              <a:off x="381000" y="1123950"/>
              <a:ext cx="855389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𝟐𝟕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8294373"/>
                  </p:ext>
                </p:extLst>
              </p:nvPr>
            </p:nvGraphicFramePr>
            <p:xfrm>
              <a:off x="381000" y="1123950"/>
              <a:ext cx="855389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8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25000" r="-99758" b="-8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73" t="-375000" r="-142734" b="-4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375000" r="-99758" b="-4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375000" b="-451667"/>
                          </a:stretch>
                        </a:blip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73" t="-475000" r="-142734" b="-3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75000" r="-99758" b="-3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75000" b="-35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575000" r="-99758" b="-2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575000" b="-251667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50000" r="-99758" b="-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50000" b="-67778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82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82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8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2004033" y="764507"/>
              <a:ext cx="130629" cy="1305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0" name="Straight Arrow Connector 99"/>
            <p:cNvCxnSpPr>
              <a:stCxn id="99" idx="2"/>
              <a:endCxn id="101" idx="6"/>
            </p:cNvCxnSpPr>
            <p:nvPr/>
          </p:nvCxnSpPr>
          <p:spPr>
            <a:xfrm flipV="1">
              <a:off x="2134662" y="829518"/>
              <a:ext cx="1837895" cy="263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>
            <a:xfrm flipH="1">
              <a:off x="3972557" y="764507"/>
              <a:ext cx="130175" cy="1300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274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724400" y="456819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2390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2098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9283537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𝟗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𝟏𝟎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𝟐𝟕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𝟑𝟎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9283537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25000" r="-99758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375000" r="-192757" b="-6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475000" r="-192757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75000" r="-99758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75000" b="-5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575000" r="-192757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5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5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675000" r="-192757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6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6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775000" r="-192757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7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7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875000" r="-192757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8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8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975000" r="-192757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9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9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2004033" y="764507"/>
              <a:ext cx="130629" cy="1305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72" name="Straight Arrow Connector 71"/>
            <p:cNvCxnSpPr>
              <a:stCxn id="71" idx="2"/>
              <a:endCxn id="101" idx="6"/>
            </p:cNvCxnSpPr>
            <p:nvPr/>
          </p:nvCxnSpPr>
          <p:spPr>
            <a:xfrm flipV="1">
              <a:off x="2134662" y="829518"/>
              <a:ext cx="1837895" cy="263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>
            <a:xfrm flipH="1">
              <a:off x="3972557" y="764507"/>
              <a:ext cx="130175" cy="1300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718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724400" y="456819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2390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2098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0740600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0740600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25000" r="-99758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375000" r="-192757" b="-6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475000" r="-192757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75000" r="-99758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75000" b="-5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575000" r="-192757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5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5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675000" r="-192757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6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6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775000" r="-192757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7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7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875000" r="-192757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8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8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975000" r="-192757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9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9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2004033" y="764507"/>
              <a:ext cx="130629" cy="1305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72" name="Straight Arrow Connector 71"/>
            <p:cNvCxnSpPr>
              <a:stCxn id="71" idx="2"/>
              <a:endCxn id="101" idx="6"/>
            </p:cNvCxnSpPr>
            <p:nvPr/>
          </p:nvCxnSpPr>
          <p:spPr>
            <a:xfrm flipV="1">
              <a:off x="2134662" y="829518"/>
              <a:ext cx="1837895" cy="263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>
            <a:xfrm flipH="1">
              <a:off x="3972557" y="764507"/>
              <a:ext cx="130175" cy="1300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632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86200" y="2656114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86200" y="38519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ABSOLUTE VALUE EQUATIONS AND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lv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cs typeface="Times New Roman"/>
                  </a:rPr>
                  <a:t>C</a:t>
                </a:r>
                <a:r>
                  <a:rPr lang="en-US" sz="2400" b="1" dirty="0" smtClean="0">
                    <a:solidFill>
                      <a:srgbClr val="0070C0"/>
                    </a:solidFill>
                    <a:cs typeface="Times New Roman"/>
                  </a:rPr>
                  <a:t>.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ABSOLUTE VALUE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  <a:r>
                  <a:rPr lang="en-US" sz="2400" b="1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 smtClean="0">
                        <a:latin typeface="Cambria Math"/>
                      </a:rPr>
                      <m:t>&gt;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When solving inequalities of the form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 smtClean="0">
                        <a:latin typeface="Cambria Math"/>
                      </a:rPr>
                      <m:t>&gt;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, we need to find the </a:t>
                </a:r>
                <a:r>
                  <a:rPr lang="en-US" sz="2400" b="1" dirty="0"/>
                  <a:t>Intersection</a:t>
                </a:r>
                <a:r>
                  <a:rPr lang="en-US" sz="2400" dirty="0"/>
                  <a:t> of these cases: </a:t>
                </a:r>
              </a:p>
              <a:p>
                <a:pPr marL="457200" lvl="1" indent="0">
                  <a:buNone/>
                </a:pPr>
                <a:r>
                  <a:rPr lang="en-US" sz="2400" dirty="0" smtClean="0"/>
                  <a:t>a. </a:t>
                </a:r>
                <a:r>
                  <a:rPr lang="en-US" sz="2400" dirty="0"/>
                  <a:t>The value inside the absolute value symbols is </a:t>
                </a:r>
                <a:r>
                  <a:rPr lang="en-US" sz="2400" b="1" dirty="0"/>
                  <a:t>GREATER THAN THE POSITIVE VALUE OF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latin typeface="Cambria Math"/>
                        </a:rPr>
                        <m:t>&gt;</m:t>
                      </m:r>
                      <m:r>
                        <a:rPr lang="en-US" sz="2400" b="1" i="1">
                          <a:latin typeface="Cambria Math"/>
                        </a:rPr>
                        <m:t>𝒏</m:t>
                      </m:r>
                    </m:oMath>
                  </m:oMathPara>
                </a14:m>
                <a:endParaRPr lang="en-US" sz="2400" dirty="0"/>
              </a:p>
              <a:p>
                <a:pPr marL="457200" lvl="1" indent="0">
                  <a:buNone/>
                </a:pPr>
                <a:r>
                  <a:rPr lang="en-US" sz="2400" dirty="0" smtClean="0"/>
                  <a:t>b. </a:t>
                </a:r>
                <a:r>
                  <a:rPr lang="en-US" sz="2400" dirty="0"/>
                  <a:t>The value inside the absolute value symbols is </a:t>
                </a:r>
                <a:r>
                  <a:rPr lang="en-US" sz="2400" b="1" dirty="0"/>
                  <a:t>LESS THAN THE NEGATIVE VALUE OF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latin typeface="Cambria Math"/>
                        </a:rPr>
                        <m:t>&lt;</m:t>
                      </m:r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91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79320" y="1184910"/>
            <a:ext cx="4754880" cy="5486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2179320" y="2480310"/>
            <a:ext cx="4754880" cy="5486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ABSOLUTE VALUE EQUATIONS AND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lv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cs typeface="Times New Roman"/>
                  </a:rPr>
                  <a:t>C.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ABSOLUTE VALUE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INEQUALITIES</a:t>
                </a:r>
                <a:r>
                  <a:rPr lang="en-US" sz="2400" b="1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 smtClean="0">
                        <a:latin typeface="Cambria Math"/>
                      </a:rPr>
                      <m:t>&gt;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&gt;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, then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&gt;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or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&lt;−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  <a:p>
                <a:pPr marL="0" indent="0">
                  <a:buNone/>
                </a:pPr>
                <a:r>
                  <a:rPr lang="en-US" sz="2400" dirty="0"/>
                  <a:t>It also applies for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≥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b="1" dirty="0"/>
                  <a:t>: </a:t>
                </a: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If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≥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, then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≥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or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≤−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49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ABSOLUTE VALUE EQUATIONS AND INEQUALITIES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 three types of open sentences that can involve absolute value: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7032064"/>
                  </p:ext>
                </p:extLst>
              </p:nvPr>
            </p:nvGraphicFramePr>
            <p:xfrm>
              <a:off x="457200" y="1504950"/>
              <a:ext cx="82296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9144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7032064"/>
                  </p:ext>
                </p:extLst>
              </p:nvPr>
            </p:nvGraphicFramePr>
            <p:xfrm>
              <a:off x="457200" y="1504950"/>
              <a:ext cx="82296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667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000" t="-667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00000" t="-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89522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289522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68" name="Group 67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69" name="Straight Connector 68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0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1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1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2" name="Straight Connector 91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5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8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4602480" y="3181350"/>
            <a:ext cx="118872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2057400" y="31813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0794199"/>
                  </p:ext>
                </p:extLst>
              </p:nvPr>
            </p:nvGraphicFramePr>
            <p:xfrm>
              <a:off x="381000" y="1123950"/>
              <a:ext cx="8748204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804604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≥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𝟖</m:t>
                              </m:r>
                            </m:oMath>
                          </a14:m>
                          <a:r>
                            <a:rPr lang="en-US" sz="24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or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≤−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𝟏𝟒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0794199"/>
                  </p:ext>
                </p:extLst>
              </p:nvPr>
            </p:nvGraphicFramePr>
            <p:xfrm>
              <a:off x="381000" y="1123950"/>
              <a:ext cx="8748204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804604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11893" b="-5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126" t="-25000" r="-89371" b="-5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1189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126" t="-375000" r="-89371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1189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126" t="-475000" r="-89371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1189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126" t="-575000" r="-89371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37" name="Group 36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38" name="Straight Connector 37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1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2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3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4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 flipH="1">
              <a:off x="136452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68" name="Straight Arrow Connector 67"/>
            <p:cNvCxnSpPr>
              <a:stCxn id="67" idx="6"/>
            </p:cNvCxnSpPr>
            <p:nvPr/>
          </p:nvCxnSpPr>
          <p:spPr>
            <a:xfrm flipH="1" flipV="1">
              <a:off x="405112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l 97"/>
            <p:cNvSpPr/>
            <p:nvPr/>
          </p:nvSpPr>
          <p:spPr>
            <a:xfrm flipH="1">
              <a:off x="3158091" y="765033"/>
              <a:ext cx="130175" cy="1300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99" name="Straight Arrow Connector 98"/>
            <p:cNvCxnSpPr>
              <a:stCxn id="98" idx="2"/>
            </p:cNvCxnSpPr>
            <p:nvPr/>
          </p:nvCxnSpPr>
          <p:spPr>
            <a:xfrm>
              <a:off x="3288266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729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724400" y="3867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3152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135977"/>
                  </p:ext>
                </p:extLst>
              </p:nvPr>
            </p:nvGraphicFramePr>
            <p:xfrm>
              <a:off x="381000" y="1123950"/>
              <a:ext cx="8519605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804605"/>
                    <a:gridCol w="22860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 smtClean="0">
                                    <a:effectLst/>
                                    <a:latin typeface="+mn-lt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 smtClean="0">
                                    <a:effectLst/>
                                    <a:latin typeface="+mn-lt"/>
                                    <a:ea typeface="Calibri"/>
                                    <a:cs typeface="Times New Roman"/>
                                  </a:rPr>
                                  <m:t>or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 smtClean="0">
                                    <a:effectLst/>
                                    <a:latin typeface="+mn-lt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≱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135977"/>
                  </p:ext>
                </p:extLst>
              </p:nvPr>
            </p:nvGraphicFramePr>
            <p:xfrm>
              <a:off x="381000" y="1123950"/>
              <a:ext cx="8519605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804605"/>
                    <a:gridCol w="22860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2913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25000" r="-81739" b="-7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291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291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475000" r="-81739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475000" r="-267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291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575000" r="-81739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575000" r="-267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291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675000" r="-81739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675000" r="-267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291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775000" r="-81739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775000" r="-267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3" name="Group 102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104" name="Straight Connector 10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7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8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1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2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6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7" name="Straight Connector 12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0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1" name="Oval 130"/>
            <p:cNvSpPr/>
            <p:nvPr/>
          </p:nvSpPr>
          <p:spPr>
            <a:xfrm flipH="1">
              <a:off x="136452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32" name="Straight Arrow Connector 131"/>
            <p:cNvCxnSpPr>
              <a:stCxn id="131" idx="6"/>
            </p:cNvCxnSpPr>
            <p:nvPr/>
          </p:nvCxnSpPr>
          <p:spPr>
            <a:xfrm flipH="1" flipV="1">
              <a:off x="405112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Oval 132"/>
            <p:cNvSpPr/>
            <p:nvPr/>
          </p:nvSpPr>
          <p:spPr>
            <a:xfrm flipH="1">
              <a:off x="3158091" y="765033"/>
              <a:ext cx="130175" cy="1300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34" name="Straight Arrow Connector 133"/>
            <p:cNvCxnSpPr>
              <a:stCxn id="133" idx="2"/>
            </p:cNvCxnSpPr>
            <p:nvPr/>
          </p:nvCxnSpPr>
          <p:spPr>
            <a:xfrm>
              <a:off x="3288266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125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724400" y="3867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2390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3867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8548842"/>
                  </p:ext>
                </p:extLst>
              </p:nvPr>
            </p:nvGraphicFramePr>
            <p:xfrm>
              <a:off x="381000" y="1123950"/>
              <a:ext cx="851960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804605"/>
                    <a:gridCol w="22860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 smtClean="0">
                                    <a:effectLst/>
                                    <a:latin typeface="+mn-lt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 smtClean="0">
                                    <a:effectLst/>
                                    <a:latin typeface="+mn-lt"/>
                                    <a:ea typeface="Calibri"/>
                                    <a:cs typeface="Times New Roman"/>
                                  </a:rPr>
                                  <m:t>or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 smtClean="0">
                                    <a:effectLst/>
                                    <a:latin typeface="+mn-lt"/>
                                    <a:ea typeface="Calibri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𝟏𝟑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≱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8548842"/>
                  </p:ext>
                </p:extLst>
              </p:nvPr>
            </p:nvGraphicFramePr>
            <p:xfrm>
              <a:off x="381000" y="1123950"/>
              <a:ext cx="851960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804605"/>
                    <a:gridCol w="22860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2913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25000" r="-81739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600" b="1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2913" b="-6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2913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475000" r="-81739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475000" r="-267" b="-5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291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575000" r="-81739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575000" r="-267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291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675000" r="-81739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675000" r="-267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291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2391" t="-775000" r="-81739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800" t="-775000" r="-267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2" name="Group 101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103" name="Straight Connector 102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4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5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6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7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8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9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1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2" name="Straight Connector 121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5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6" name="Straight Connector 125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9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0" name="Oval 129"/>
            <p:cNvSpPr/>
            <p:nvPr/>
          </p:nvSpPr>
          <p:spPr>
            <a:xfrm flipH="1">
              <a:off x="136452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31" name="Straight Arrow Connector 130"/>
            <p:cNvCxnSpPr>
              <a:stCxn id="130" idx="6"/>
            </p:cNvCxnSpPr>
            <p:nvPr/>
          </p:nvCxnSpPr>
          <p:spPr>
            <a:xfrm flipH="1" flipV="1">
              <a:off x="405112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Oval 131"/>
            <p:cNvSpPr/>
            <p:nvPr/>
          </p:nvSpPr>
          <p:spPr>
            <a:xfrm flipH="1">
              <a:off x="3158091" y="765033"/>
              <a:ext cx="130175" cy="1300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33" name="Straight Arrow Connector 132"/>
            <p:cNvCxnSpPr>
              <a:stCxn id="132" idx="2"/>
            </p:cNvCxnSpPr>
            <p:nvPr/>
          </p:nvCxnSpPr>
          <p:spPr>
            <a:xfrm>
              <a:off x="3288266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3863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8793975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8793975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70" name="Group 69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4" name="Straight Connector 123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7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63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4615018" y="41719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981200" y="4171950"/>
            <a:ext cx="109728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5854563"/>
                  </p:ext>
                </p:extLst>
              </p:nvPr>
            </p:nvGraphicFramePr>
            <p:xfrm>
              <a:off x="381000" y="1123950"/>
              <a:ext cx="84582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&gt;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𝟏𝟑</m:t>
                                </m:r>
                                <m:r>
                                  <a:rPr lang="en-US" sz="1800" b="0" i="0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&lt;−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5854563"/>
                  </p:ext>
                </p:extLst>
              </p:nvPr>
            </p:nvGraphicFramePr>
            <p:xfrm>
              <a:off x="381000" y="1123950"/>
              <a:ext cx="84582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4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4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3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37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60000" r="-200243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60000" r="-99758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66667" r="-200243" b="-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66667" r="-99758" b="-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50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50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1845455" y="764507"/>
              <a:ext cx="130629" cy="1305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72" name="Straight Arrow Connector 71"/>
            <p:cNvCxnSpPr>
              <a:stCxn id="71" idx="6"/>
            </p:cNvCxnSpPr>
            <p:nvPr/>
          </p:nvCxnSpPr>
          <p:spPr>
            <a:xfrm flipH="1" flipV="1">
              <a:off x="886039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/>
          </p:nvSpPr>
          <p:spPr>
            <a:xfrm flipH="1">
              <a:off x="3549428" y="765033"/>
              <a:ext cx="130175" cy="1300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2" name="Straight Arrow Connector 101"/>
            <p:cNvCxnSpPr>
              <a:stCxn id="101" idx="2"/>
            </p:cNvCxnSpPr>
            <p:nvPr/>
          </p:nvCxnSpPr>
          <p:spPr>
            <a:xfrm>
              <a:off x="3679603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153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4248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292638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&gt;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𝟏𝟑</m:t>
                                </m:r>
                                <m:r>
                                  <a:rPr lang="en-US" sz="1800" b="0" i="0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&lt;−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𝟏𝟐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𝟏𝟑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𝟏𝟒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≯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≯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9292638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8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1845455" y="764507"/>
              <a:ext cx="130629" cy="1305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72" name="Straight Arrow Connector 71"/>
            <p:cNvCxnSpPr>
              <a:stCxn id="71" idx="6"/>
            </p:cNvCxnSpPr>
            <p:nvPr/>
          </p:nvCxnSpPr>
          <p:spPr>
            <a:xfrm flipH="1" flipV="1">
              <a:off x="886039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 flipH="1">
              <a:off x="3549428" y="765033"/>
              <a:ext cx="130175" cy="1300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3" name="Straight Arrow Connector 102"/>
            <p:cNvCxnSpPr>
              <a:stCxn id="102" idx="2"/>
            </p:cNvCxnSpPr>
            <p:nvPr/>
          </p:nvCxnSpPr>
          <p:spPr>
            <a:xfrm>
              <a:off x="3679603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362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424815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424815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229866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&gt;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𝟏𝟑</m:t>
                                </m:r>
                                <m:r>
                                  <a:rPr lang="en-US" sz="1800" b="0" i="0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&lt;−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𝟕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𝟗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≯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≯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17229866"/>
                  </p:ext>
                </p:extLst>
              </p:nvPr>
            </p:nvGraphicFramePr>
            <p:xfrm>
              <a:off x="381000" y="1123950"/>
              <a:ext cx="8458200" cy="34747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7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7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7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8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1845455" y="764507"/>
              <a:ext cx="130629" cy="1305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72" name="Straight Arrow Connector 71"/>
            <p:cNvCxnSpPr>
              <a:stCxn id="71" idx="6"/>
            </p:cNvCxnSpPr>
            <p:nvPr/>
          </p:nvCxnSpPr>
          <p:spPr>
            <a:xfrm flipH="1" flipV="1">
              <a:off x="886039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 flipH="1">
              <a:off x="3549428" y="765033"/>
              <a:ext cx="130175" cy="130022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3" name="Straight Arrow Connector 102"/>
            <p:cNvCxnSpPr>
              <a:stCxn id="102" idx="2"/>
            </p:cNvCxnSpPr>
            <p:nvPr/>
          </p:nvCxnSpPr>
          <p:spPr>
            <a:xfrm>
              <a:off x="3679603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268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2229849"/>
                  </p:ext>
                </p:extLst>
              </p:nvPr>
            </p:nvGraphicFramePr>
            <p:xfrm>
              <a:off x="381000" y="1123950"/>
              <a:ext cx="8553895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2229849"/>
                  </p:ext>
                </p:extLst>
              </p:nvPr>
            </p:nvGraphicFramePr>
            <p:xfrm>
              <a:off x="381000" y="1123950"/>
              <a:ext cx="8553895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26" name="Group 125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127" name="Straight Connector 126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8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9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0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1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2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3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4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5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46" name="Straight Connector 145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9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0" name="Straight Connector 149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3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31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1323018" y="2724150"/>
            <a:ext cx="1612149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4648200" y="40957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162800" y="4095750"/>
            <a:ext cx="100584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1359977"/>
                  </p:ext>
                </p:extLst>
              </p:nvPr>
            </p:nvGraphicFramePr>
            <p:xfrm>
              <a:off x="381000" y="1123950"/>
              <a:ext cx="855389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≥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</m:t>
                                </m:r>
                                <m:r>
                                  <a:rPr lang="en-US" sz="1800" b="0" i="0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𝟏𝟒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𝟐𝟖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1359977"/>
                  </p:ext>
                </p:extLst>
              </p:nvPr>
            </p:nvGraphicFramePr>
            <p:xfrm>
              <a:off x="381000" y="1123950"/>
              <a:ext cx="8553895" cy="32918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8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25000" r="-99758" b="-8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73" t="-375000" r="-142734" b="-4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375000" r="-99758" b="-4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375000" b="-451667"/>
                          </a:stretch>
                        </a:blip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73" t="-475000" r="-142734" b="-35166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75000" r="-99758" b="-3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75000" b="-35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575000" r="-99758" b="-2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575000" b="-251667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50000" r="-99758" b="-6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50000" b="-67778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82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82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136452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72" name="Straight Arrow Connector 71"/>
            <p:cNvCxnSpPr>
              <a:stCxn id="71" idx="6"/>
            </p:cNvCxnSpPr>
            <p:nvPr/>
          </p:nvCxnSpPr>
          <p:spPr>
            <a:xfrm flipH="1" flipV="1">
              <a:off x="405112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 flipH="1">
              <a:off x="3085777" y="765033"/>
              <a:ext cx="130175" cy="1300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3" name="Straight Arrow Connector 102"/>
            <p:cNvCxnSpPr>
              <a:stCxn id="102" idx="2"/>
            </p:cNvCxnSpPr>
            <p:nvPr/>
          </p:nvCxnSpPr>
          <p:spPr>
            <a:xfrm>
              <a:off x="3215952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50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0" y="4200525"/>
            <a:ext cx="4572000" cy="5486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86200" y="2404110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86200" y="3295106"/>
            <a:ext cx="13716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ABSOLUTE VALUE EQUATIONS AND INEQUALITIES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A.  ABSOLUTE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VALUE EQUATIONS: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𝒏</m:t>
                    </m:r>
                  </m:oMath>
                </a14:m>
                <a:endParaRPr lang="en-US" sz="2400" b="1" dirty="0" smtClean="0">
                  <a:solidFill>
                    <a:srgbClr val="0070C0"/>
                  </a:solidFill>
                  <a:effectLst/>
                  <a:ea typeface="Calibri"/>
                  <a:cs typeface="Times New Roman"/>
                </a:endParaRPr>
              </a:p>
              <a:p>
                <a:pPr marL="0" lv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a typeface="Calibri"/>
                    <a:cs typeface="Times New Roman"/>
                  </a:rPr>
                  <a:t>When solving equations involving absolute value, we need to consider these cases</a:t>
                </a:r>
              </a:p>
              <a:p>
                <a:pPr marL="457200" lvl="1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 smtClean="0">
                    <a:ea typeface="Calibri"/>
                    <a:cs typeface="Times New Roman"/>
                  </a:rPr>
                  <a:t>a.  The </a:t>
                </a:r>
                <a:r>
                  <a:rPr lang="en-US" sz="2400" dirty="0">
                    <a:ea typeface="Calibri"/>
                    <a:cs typeface="Times New Roman"/>
                  </a:rPr>
                  <a:t>value inside the absolute value symbols is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positive</a:t>
                </a:r>
                <a:r>
                  <a:rPr lang="en-US" sz="2400" dirty="0">
                    <a:ea typeface="Calibri"/>
                    <a:cs typeface="Times New Roman"/>
                  </a:rPr>
                  <a:t>. </a:t>
                </a:r>
              </a:p>
              <a:p>
                <a:pPr marL="0" marR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𝒏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457200" lvl="1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 smtClean="0">
                    <a:ea typeface="Calibri"/>
                    <a:cs typeface="Times New Roman"/>
                  </a:rPr>
                  <a:t>b.  The </a:t>
                </a:r>
                <a:r>
                  <a:rPr lang="en-US" sz="2400" dirty="0">
                    <a:ea typeface="Calibri"/>
                    <a:cs typeface="Times New Roman"/>
                  </a:rPr>
                  <a:t>value inside the absolute value symbols is </a:t>
                </a: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negative</a:t>
                </a:r>
                <a:r>
                  <a:rPr lang="en-US" sz="2400" dirty="0">
                    <a:ea typeface="Calibri"/>
                    <a:cs typeface="Times New Roman"/>
                  </a:rPr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000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=−</m:t>
                      </m:r>
                      <m:r>
                        <a:rPr lang="en-US" sz="2400" b="1" i="1">
                          <a:solidFill>
                            <a:srgbClr val="00000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𝒏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 algn="ctr">
                  <a:buNone/>
                </a:pPr>
                <a:r>
                  <a:rPr lang="en-US" sz="2400" dirty="0"/>
                  <a:t>If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, then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or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=−</m:t>
                    </m:r>
                    <m:r>
                      <a:rPr lang="en-US" sz="2400" b="1" i="1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 smtClean="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86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724400" y="456819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2390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2098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8534762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≥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</m:t>
                                </m:r>
                                <m:r>
                                  <a:rPr lang="en-US" sz="1800" b="0" i="0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𝟔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𝟕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𝟏𝟐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8534762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25000" r="-99758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375000" r="-192757" b="-6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475000" r="-192757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75000" r="-99758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75000" b="-5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575000" r="-192757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5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5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675000" r="-192757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6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6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775000" r="-192757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7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7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875000" r="-192757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8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8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975000" r="-192757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9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9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8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136452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0" name="Straight Arrow Connector 99"/>
            <p:cNvCxnSpPr>
              <a:stCxn id="99" idx="6"/>
            </p:cNvCxnSpPr>
            <p:nvPr/>
          </p:nvCxnSpPr>
          <p:spPr>
            <a:xfrm flipH="1" flipV="1">
              <a:off x="405112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 flipH="1">
              <a:off x="3085777" y="765033"/>
              <a:ext cx="130175" cy="1300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3" name="Straight Arrow Connector 102"/>
            <p:cNvCxnSpPr>
              <a:stCxn id="102" idx="2"/>
            </p:cNvCxnSpPr>
            <p:nvPr/>
          </p:nvCxnSpPr>
          <p:spPr>
            <a:xfrm>
              <a:off x="3215952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403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724400" y="456819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2390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209800" y="45681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2229381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≥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</m:t>
                                </m:r>
                                <m:r>
                                  <a:rPr lang="en-US" sz="1800" b="0" i="0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≤−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400" b="1" i="1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𝟏𝟑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𝟏𝟒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𝟏𝟓</m:t>
                                        </m:r>
                                      </m:e>
                                    </m:d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𝟑𝟎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𝟏𝟗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2229381"/>
                  </p:ext>
                </p:extLst>
              </p:nvPr>
            </p:nvGraphicFramePr>
            <p:xfrm>
              <a:off x="381000" y="1123950"/>
              <a:ext cx="8553895" cy="38404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610295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25000" r="-192757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25000" r="-99758" b="-9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16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375000" r="-192757" b="-6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475000" r="-192757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475000" r="-99758" b="-5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475000" b="-5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575000" r="-192757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575000" r="-99758" b="-4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575000" b="-4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675000" r="-192757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6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6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775000" r="-192757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7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7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875000" r="-192757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8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8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5280" t="-975000" r="-192757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0194" t="-9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777" t="-9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914400" y="1581150"/>
            <a:ext cx="7315200" cy="663472"/>
            <a:chOff x="270201" y="686627"/>
            <a:chExt cx="4572000" cy="414670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3472885" y="959105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6" name="Text Box 225"/>
            <p:cNvSpPr txBox="1"/>
            <p:nvPr/>
          </p:nvSpPr>
          <p:spPr>
            <a:xfrm>
              <a:off x="3846684" y="956602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7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8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1533181" y="95448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1205778" y="9571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4488674" y="949200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228"/>
            <p:cNvSpPr txBox="1"/>
            <p:nvPr/>
          </p:nvSpPr>
          <p:spPr>
            <a:xfrm>
              <a:off x="844824" y="95344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8" name="Text Box 225"/>
            <p:cNvSpPr txBox="1"/>
            <p:nvPr/>
          </p:nvSpPr>
          <p:spPr>
            <a:xfrm>
              <a:off x="536405" y="964137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1364528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0" name="Straight Arrow Connector 99"/>
            <p:cNvCxnSpPr>
              <a:stCxn id="99" idx="6"/>
            </p:cNvCxnSpPr>
            <p:nvPr/>
          </p:nvCxnSpPr>
          <p:spPr>
            <a:xfrm flipH="1" flipV="1">
              <a:off x="405112" y="829551"/>
              <a:ext cx="959416" cy="23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>
            <a:xfrm flipH="1">
              <a:off x="3085777" y="765033"/>
              <a:ext cx="130175" cy="13002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03" name="Straight Arrow Connector 102"/>
            <p:cNvCxnSpPr>
              <a:stCxn id="102" idx="2"/>
            </p:cNvCxnSpPr>
            <p:nvPr/>
          </p:nvCxnSpPr>
          <p:spPr>
            <a:xfrm>
              <a:off x="3215952" y="830044"/>
              <a:ext cx="1045390" cy="80"/>
            </a:xfrm>
            <a:prstGeom prst="straightConnector1">
              <a:avLst/>
            </a:prstGeom>
            <a:ln w="38100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184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The starting players of the school’s varsity basketball team have an average scoring point between 9 and 20. Write an absolute value inequality describing the average scoring point of the starting players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9654843"/>
                  </p:ext>
                </p:extLst>
              </p:nvPr>
            </p:nvGraphicFramePr>
            <p:xfrm>
              <a:off x="381000" y="2312670"/>
              <a:ext cx="8307451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92251"/>
                    <a:gridCol w="3657600"/>
                    <a:gridCol w="3657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1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Write the inequality.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2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3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distance from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</a:t>
                          </a:r>
                          <a:r>
                            <a:rPr lang="en-US" sz="1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Write the</a:t>
                          </a: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absolute value inequality</a:t>
                          </a:r>
                          <a:r>
                            <a:rPr lang="en-US" sz="1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 </a:t>
                          </a:r>
                          <a:r>
                            <a:rPr lang="en-US" sz="140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(Use appropriate inequality symbol)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𝒎𝒊𝒅𝒑𝒐𝒊𝒏𝒕</m:t>
                                    </m:r>
                                  </m:e>
                                </m:d>
                                <m:r>
                                  <a:rPr lang="en-US" sz="1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𝒅𝒊𝒔𝒕𝒂𝒏𝒄𝒆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𝒇𝒓𝒐𝒎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𝒕𝒉𝒆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𝒎𝒊𝒅𝒑𝒐𝒊𝒏𝒕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9654843"/>
                  </p:ext>
                </p:extLst>
              </p:nvPr>
            </p:nvGraphicFramePr>
            <p:xfrm>
              <a:off x="381000" y="2312670"/>
              <a:ext cx="8307451" cy="192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92251"/>
                    <a:gridCol w="3657600"/>
                    <a:gridCol w="3657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1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Write the inequality.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2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3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distance from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</a:t>
                          </a:r>
                          <a:r>
                            <a:rPr lang="en-US" sz="1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3678" t="-207619" r="-83" b="-95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0298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6053571" y="2190750"/>
            <a:ext cx="1612149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3733800" y="4171950"/>
            <a:ext cx="2743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The starting players of the school’s varsity basketball team have an average scoring point between 9 and 20. Write an absolute value inequality describing the average scoring point of the starting players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7955333"/>
                  </p:ext>
                </p:extLst>
              </p:nvPr>
            </p:nvGraphicFramePr>
            <p:xfrm>
              <a:off x="381000" y="2312670"/>
              <a:ext cx="8307451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92251"/>
                    <a:gridCol w="3657600"/>
                    <a:gridCol w="3657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1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Write the inequality.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2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𝟐𝟎</m:t>
                                    </m:r>
                                  </m:num>
                                  <m:den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𝟐𝟗</m:t>
                                    </m:r>
                                  </m:num>
                                  <m:den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3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distance from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𝟐𝟎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.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.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</m:oMath>
                          </a14:m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𝟗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𝟏𝟒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.</m:t>
                                  </m:r>
                                  <m:r>
                                    <a:rPr lang="en-US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&lt;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.</m:t>
                              </m:r>
                              <m:r>
                                <a:rPr lang="en-US" sz="1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</m:oMath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</a:t>
                          </a:r>
                          <a:r>
                            <a:rPr lang="en-US" sz="1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Write the</a:t>
                          </a: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absolute value inequality</a:t>
                          </a:r>
                          <a:r>
                            <a:rPr lang="en-US" sz="14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 </a:t>
                          </a:r>
                          <a:r>
                            <a:rPr lang="en-US" sz="140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(Use appropriate inequality symbol)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𝒎𝒊𝒅𝒑𝒐𝒊𝒏𝒕</m:t>
                                    </m:r>
                                  </m:e>
                                </m:d>
                                <m:r>
                                  <a:rPr lang="en-US" sz="14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𝒅𝒊𝒔𝒕𝒂𝒏𝒄𝒆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𝒇𝒓𝒐𝒎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𝒕𝒉𝒆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𝒎𝒊𝒅𝒑𝒐𝒊𝒏𝒕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.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7955333"/>
                  </p:ext>
                </p:extLst>
              </p:nvPr>
            </p:nvGraphicFramePr>
            <p:xfrm>
              <a:off x="381000" y="2312670"/>
              <a:ext cx="8307451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92251"/>
                    <a:gridCol w="3657600"/>
                    <a:gridCol w="3657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1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Write the inequality.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27167" t="-13333" r="-167" b="-535000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2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27167" t="-75556" r="-167" b="-256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3</a:t>
                          </a:r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Determine the distance from the midpoint.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27167" t="-263333" r="-167" b="-285000"/>
                          </a:stretch>
                        </a:blipFill>
                      </a:tcPr>
                    </a:tc>
                  </a:tr>
                  <a:tr h="10058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Step </a:t>
                          </a:r>
                          <a:r>
                            <a:rPr lang="en-US" sz="1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13678" t="-132121" r="-83" b="-363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7848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6775388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|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|=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6775388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914400" y="1581150"/>
            <a:ext cx="7315200" cy="670130"/>
            <a:chOff x="525502" y="1350988"/>
            <a:chExt cx="4572000" cy="418773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25502" y="1500787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036636" y="1358213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357892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688223" y="1369049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017647" y="1370855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337995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664696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991398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225"/>
            <p:cNvSpPr txBox="1"/>
            <p:nvPr/>
          </p:nvSpPr>
          <p:spPr>
            <a:xfrm>
              <a:off x="1649056" y="1629909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" name="Text Box 225"/>
            <p:cNvSpPr txBox="1"/>
            <p:nvPr/>
          </p:nvSpPr>
          <p:spPr>
            <a:xfrm>
              <a:off x="1978430" y="1632601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" name="Text Box 225"/>
            <p:cNvSpPr txBox="1"/>
            <p:nvPr/>
          </p:nvSpPr>
          <p:spPr>
            <a:xfrm>
              <a:off x="229873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262629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2951124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1289691" y="1627531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968499" y="162123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311746" y="1359116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38447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225"/>
            <p:cNvSpPr txBox="1"/>
            <p:nvPr/>
          </p:nvSpPr>
          <p:spPr>
            <a:xfrm>
              <a:off x="3271760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599253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3964241" y="1357309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290942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 Box 225"/>
            <p:cNvSpPr txBox="1"/>
            <p:nvPr/>
          </p:nvSpPr>
          <p:spPr>
            <a:xfrm>
              <a:off x="3924928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4249699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611290" y="1350988"/>
              <a:ext cx="0" cy="256468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 Box 225"/>
            <p:cNvSpPr txBox="1"/>
            <p:nvPr/>
          </p:nvSpPr>
          <p:spPr>
            <a:xfrm>
              <a:off x="4570840" y="1611492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84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4572000" y="31813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2057400" y="31813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996712"/>
                  </p:ext>
                </p:extLst>
              </p:nvPr>
            </p:nvGraphicFramePr>
            <p:xfrm>
              <a:off x="381000" y="1123950"/>
              <a:ext cx="845820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|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|=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2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𝑜𝑟</m:t>
                                </m:r>
                                <m:r>
                                  <a:rPr lang="en-US" sz="2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996712"/>
                  </p:ext>
                </p:extLst>
              </p:nvPr>
            </p:nvGraphicFramePr>
            <p:xfrm>
              <a:off x="381000" y="1123950"/>
              <a:ext cx="8458200" cy="23774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5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914400" y="1581150"/>
            <a:ext cx="7315200" cy="670130"/>
            <a:chOff x="525502" y="1350988"/>
            <a:chExt cx="4572000" cy="418773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25502" y="1500787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036636" y="1358213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357892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688223" y="1369049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017647" y="1370855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337995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664696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991398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225"/>
            <p:cNvSpPr txBox="1"/>
            <p:nvPr/>
          </p:nvSpPr>
          <p:spPr>
            <a:xfrm>
              <a:off x="1649056" y="1629909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" name="Text Box 225"/>
            <p:cNvSpPr txBox="1"/>
            <p:nvPr/>
          </p:nvSpPr>
          <p:spPr>
            <a:xfrm>
              <a:off x="1978430" y="1632601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" name="Text Box 225"/>
            <p:cNvSpPr txBox="1"/>
            <p:nvPr/>
          </p:nvSpPr>
          <p:spPr>
            <a:xfrm>
              <a:off x="229873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262629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2951124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1289691" y="1627531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968499" y="162123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311746" y="1359116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38447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225"/>
            <p:cNvSpPr txBox="1"/>
            <p:nvPr/>
          </p:nvSpPr>
          <p:spPr>
            <a:xfrm>
              <a:off x="3271760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599253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3964241" y="1357309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290942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 Box 225"/>
            <p:cNvSpPr txBox="1"/>
            <p:nvPr/>
          </p:nvSpPr>
          <p:spPr>
            <a:xfrm>
              <a:off x="3924928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4249699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611290" y="1350988"/>
              <a:ext cx="0" cy="256468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 Box 225"/>
            <p:cNvSpPr txBox="1"/>
            <p:nvPr/>
          </p:nvSpPr>
          <p:spPr>
            <a:xfrm>
              <a:off x="4570840" y="1611492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 flipH="1">
              <a:off x="4222509" y="1434072"/>
              <a:ext cx="130681" cy="129825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 flipH="1">
              <a:off x="2264177" y="1442479"/>
              <a:ext cx="130175" cy="12954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43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72000" y="3501390"/>
            <a:ext cx="914400" cy="36576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086600" y="35013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057400" y="3501390"/>
            <a:ext cx="914400" cy="3657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2706291"/>
                  </p:ext>
                </p:extLst>
              </p:nvPr>
            </p:nvGraphicFramePr>
            <p:xfrm>
              <a:off x="381000" y="1123950"/>
              <a:ext cx="84582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|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|=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2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𝑜𝑟</m:t>
                                </m:r>
                                <m:r>
                                  <a:rPr lang="en-US" sz="24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2706291"/>
                  </p:ext>
                </p:extLst>
              </p:nvPr>
            </p:nvGraphicFramePr>
            <p:xfrm>
              <a:off x="381000" y="1123950"/>
              <a:ext cx="84582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6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6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Check: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3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375000" b="-3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2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475000" b="-2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575000" r="-200243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575000" r="-99758" b="-10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575000" b="-101667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675000" r="-200243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675000" r="-99758" b="-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6893" t="-675000" b="-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914400" y="1581150"/>
            <a:ext cx="7315200" cy="670130"/>
            <a:chOff x="525502" y="1350988"/>
            <a:chExt cx="4572000" cy="418773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525502" y="1500787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036636" y="1358213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357892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688223" y="1369049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017647" y="1370855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337995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664696" y="1365437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991398" y="1366340"/>
              <a:ext cx="0" cy="258274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225"/>
            <p:cNvSpPr txBox="1"/>
            <p:nvPr/>
          </p:nvSpPr>
          <p:spPr>
            <a:xfrm>
              <a:off x="1649056" y="1629909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" name="Text Box 225"/>
            <p:cNvSpPr txBox="1"/>
            <p:nvPr/>
          </p:nvSpPr>
          <p:spPr>
            <a:xfrm>
              <a:off x="1978430" y="1632601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" name="Text Box 225"/>
            <p:cNvSpPr txBox="1"/>
            <p:nvPr/>
          </p:nvSpPr>
          <p:spPr>
            <a:xfrm>
              <a:off x="229873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2626290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2951124" y="1627200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1289691" y="1627531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968499" y="162123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311746" y="1359116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3638447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225"/>
            <p:cNvSpPr txBox="1"/>
            <p:nvPr/>
          </p:nvSpPr>
          <p:spPr>
            <a:xfrm>
              <a:off x="3271760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Text Box 225"/>
            <p:cNvSpPr txBox="1"/>
            <p:nvPr/>
          </p:nvSpPr>
          <p:spPr>
            <a:xfrm>
              <a:off x="3599253" y="1619577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3964241" y="1357309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290942" y="1358213"/>
              <a:ext cx="0" cy="257371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 Box 225"/>
            <p:cNvSpPr txBox="1"/>
            <p:nvPr/>
          </p:nvSpPr>
          <p:spPr>
            <a:xfrm>
              <a:off x="3924928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" name="Text Box 225"/>
            <p:cNvSpPr txBox="1"/>
            <p:nvPr/>
          </p:nvSpPr>
          <p:spPr>
            <a:xfrm>
              <a:off x="4249699" y="1618676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611290" y="1350988"/>
              <a:ext cx="0" cy="256468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 Box 225"/>
            <p:cNvSpPr txBox="1"/>
            <p:nvPr/>
          </p:nvSpPr>
          <p:spPr>
            <a:xfrm>
              <a:off x="4570840" y="1611492"/>
              <a:ext cx="6413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 flipH="1">
              <a:off x="4222509" y="1434072"/>
              <a:ext cx="130681" cy="129825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 flipH="1">
              <a:off x="2264177" y="1442479"/>
              <a:ext cx="130175" cy="12954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20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3098244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3098244"/>
                  </p:ext>
                </p:extLst>
              </p:nvPr>
            </p:nvGraphicFramePr>
            <p:xfrm>
              <a:off x="381000" y="1123950"/>
              <a:ext cx="8458200" cy="3657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5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8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0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1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4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Straight Connector 89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635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4615018" y="4171950"/>
            <a:ext cx="91440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981200" y="4171950"/>
            <a:ext cx="1097280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ABSOLUTE VALUE EQUATIONS AND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Solve each equation and graph the solution set.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1231750"/>
                  </p:ext>
                </p:extLst>
              </p:nvPr>
            </p:nvGraphicFramePr>
            <p:xfrm>
              <a:off x="381000" y="1123950"/>
              <a:ext cx="84582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4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𝟏𝟑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en-US" sz="18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𝒐𝒓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   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𝒙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=−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𝟏𝟑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/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1231750"/>
                  </p:ext>
                </p:extLst>
              </p:nvPr>
            </p:nvGraphicFramePr>
            <p:xfrm>
              <a:off x="381000" y="1123950"/>
              <a:ext cx="8458200" cy="33832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2514600"/>
                    <a:gridCol w="2514600"/>
                    <a:gridCol w="2514600"/>
                  </a:tblGrid>
                  <a:tr h="3657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24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25000" r="-200243" b="-83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25000" r="-99758" b="-83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375000" r="-200243" b="-4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375000" r="-99758" b="-4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75000" r="-200243" b="-3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75000" r="-99758" b="-38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60000" r="-200243" b="-2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60000" r="-99758" b="-2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466667" r="-200243" b="-7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466667" r="-99758" b="-7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6650" t="-850000" r="-200243" b="-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6320" t="-850000" r="-99758" b="-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914400" y="1581150"/>
            <a:ext cx="7315200" cy="663672"/>
            <a:chOff x="270201" y="686627"/>
            <a:chExt cx="4572000" cy="414795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70201" y="829556"/>
              <a:ext cx="4572000" cy="0"/>
            </a:xfrm>
            <a:prstGeom prst="line">
              <a:avLst/>
            </a:prstGeom>
            <a:ln w="952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256524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82962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15252" y="68683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236238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566378" y="697350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895287" y="69956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215952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542524" y="693573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69095" y="694436"/>
              <a:ext cx="0" cy="26095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 Box 225"/>
            <p:cNvSpPr txBox="1"/>
            <p:nvPr/>
          </p:nvSpPr>
          <p:spPr>
            <a:xfrm>
              <a:off x="2526971" y="960259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5" name="Text Box 225"/>
            <p:cNvSpPr txBox="1"/>
            <p:nvPr/>
          </p:nvSpPr>
          <p:spPr>
            <a:xfrm>
              <a:off x="2856531" y="962288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6" name="Text Box 225"/>
            <p:cNvSpPr txBox="1"/>
            <p:nvPr/>
          </p:nvSpPr>
          <p:spPr>
            <a:xfrm>
              <a:off x="3194710" y="964026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516187" y="959381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846684" y="956693"/>
              <a:ext cx="64136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2172961" y="958109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1863421" y="951015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1533181" y="954577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1205778" y="957240"/>
              <a:ext cx="10160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89044" y="687534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4515615" y="686627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225"/>
            <p:cNvSpPr txBox="1"/>
            <p:nvPr/>
          </p:nvSpPr>
          <p:spPr>
            <a:xfrm>
              <a:off x="4166250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6" name="Text Box 225"/>
            <p:cNvSpPr txBox="1"/>
            <p:nvPr/>
          </p:nvSpPr>
          <p:spPr>
            <a:xfrm>
              <a:off x="4488674" y="949378"/>
              <a:ext cx="121285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603311" y="702082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935325" y="694829"/>
              <a:ext cx="0" cy="260189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 Box 228"/>
            <p:cNvSpPr txBox="1"/>
            <p:nvPr/>
          </p:nvSpPr>
          <p:spPr>
            <a:xfrm>
              <a:off x="874838" y="953809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0" name="Text Box 225"/>
            <p:cNvSpPr txBox="1"/>
            <p:nvPr/>
          </p:nvSpPr>
          <p:spPr>
            <a:xfrm>
              <a:off x="536405" y="964262"/>
              <a:ext cx="158750" cy="13716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-12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1368219" y="764507"/>
              <a:ext cx="130629" cy="130548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 flipH="1">
              <a:off x="3201120" y="764507"/>
              <a:ext cx="130175" cy="130022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none" lIns="27432" tIns="27432" rIns="27432" bIns="2743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894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4120</Words>
  <Application>Microsoft Office PowerPoint</Application>
  <PresentationFormat>On-screen Show (16:9)</PresentationFormat>
  <Paragraphs>1119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  <vt:lpstr>ABSOLUTE VALUE EQUATIONS AND INEQUALITIES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132</cp:revision>
  <dcterms:created xsi:type="dcterms:W3CDTF">2016-12-20T05:05:08Z</dcterms:created>
  <dcterms:modified xsi:type="dcterms:W3CDTF">2017-01-21T11:02:19Z</dcterms:modified>
</cp:coreProperties>
</file>